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0" r:id="rId1"/>
  </p:sldMasterIdLst>
  <p:notesMasterIdLst>
    <p:notesMasterId r:id="rId20"/>
  </p:notesMasterIdLst>
  <p:handoutMasterIdLst>
    <p:handoutMasterId r:id="rId21"/>
  </p:handoutMasterIdLst>
  <p:sldIdLst>
    <p:sldId id="513" r:id="rId2"/>
    <p:sldId id="514" r:id="rId3"/>
    <p:sldId id="526" r:id="rId4"/>
    <p:sldId id="535" r:id="rId5"/>
    <p:sldId id="536" r:id="rId6"/>
    <p:sldId id="527" r:id="rId7"/>
    <p:sldId id="538" r:id="rId8"/>
    <p:sldId id="541" r:id="rId9"/>
    <p:sldId id="542" r:id="rId10"/>
    <p:sldId id="540" r:id="rId11"/>
    <p:sldId id="539" r:id="rId12"/>
    <p:sldId id="530" r:id="rId13"/>
    <p:sldId id="532" r:id="rId14"/>
    <p:sldId id="533" r:id="rId15"/>
    <p:sldId id="534" r:id="rId16"/>
    <p:sldId id="531" r:id="rId17"/>
    <p:sldId id="529" r:id="rId18"/>
    <p:sldId id="537" r:id="rId1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05BEA14-A518-4E59-A407-6BB5C0C43687}">
          <p14:sldIdLst>
            <p14:sldId id="513"/>
            <p14:sldId id="514"/>
            <p14:sldId id="526"/>
            <p14:sldId id="535"/>
            <p14:sldId id="536"/>
            <p14:sldId id="527"/>
            <p14:sldId id="538"/>
            <p14:sldId id="541"/>
            <p14:sldId id="542"/>
            <p14:sldId id="540"/>
            <p14:sldId id="539"/>
            <p14:sldId id="530"/>
            <p14:sldId id="532"/>
            <p14:sldId id="533"/>
            <p14:sldId id="534"/>
            <p14:sldId id="531"/>
            <p14:sldId id="529"/>
            <p14:sldId id="537"/>
          </p14:sldIdLst>
        </p14:section>
      </p14:sectionLst>
    </p:ext>
    <p:ext uri="{EFAFB233-063F-42B5-8137-9DF3F51BA10A}">
      <p15:sldGuideLst xmlns:p15="http://schemas.microsoft.com/office/powerpoint/2012/main">
        <p15:guide id="2" pos="5376" userDrawn="1">
          <p15:clr>
            <a:srgbClr val="A4A3A4"/>
          </p15:clr>
        </p15:guide>
        <p15:guide id="3" orient="horz" pos="3744" userDrawn="1">
          <p15:clr>
            <a:srgbClr val="A4A3A4"/>
          </p15:clr>
        </p15:guide>
        <p15:guide id="4" orient="horz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ey M. Armstrong" initials="JMA" lastIdx="1" clrIdx="0">
    <p:extLst/>
  </p:cmAuthor>
  <p:cmAuthor id="2" name="Mark Hoefing" initials="MH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6269" autoAdjust="0"/>
  </p:normalViewPr>
  <p:slideViewPr>
    <p:cSldViewPr>
      <p:cViewPr varScale="1">
        <p:scale>
          <a:sx n="65" d="100"/>
          <a:sy n="65" d="100"/>
        </p:scale>
        <p:origin x="53" y="686"/>
      </p:cViewPr>
      <p:guideLst>
        <p:guide pos="5376"/>
        <p:guide orient="horz" pos="3744"/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15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8382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1" y="3329942"/>
            <a:ext cx="681736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3261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6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CP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1817A32D-B13C-4429-9C25-1E4934DE3BE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66800" y="4267201"/>
            <a:ext cx="7086600" cy="1981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458200" cy="533400"/>
          </a:xfrm>
        </p:spPr>
        <p:txBody>
          <a:bodyPr/>
          <a:lstStyle>
            <a:lvl1pPr algn="ctr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0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RCP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erceptron-2015-logo-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199"/>
            <a:ext cx="5943600" cy="121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599"/>
            <a:ext cx="8382000" cy="1981201"/>
          </a:xfrm>
        </p:spPr>
        <p:txBody>
          <a:bodyPr>
            <a:normAutofit/>
          </a:bodyPr>
          <a:lstStyle>
            <a:lvl1pPr algn="ctr"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14800"/>
            <a:ext cx="7086600" cy="2133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EBFBA2C-515D-49BC-B255-53DC0212183F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4B134B1-9B24-41BA-8DD3-5AE89FC69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CP 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EBFBA2C-515D-49BC-B255-53DC0212183F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4B134B1-9B24-41BA-8DD3-5AE89FC695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133600" y="102906"/>
            <a:ext cx="7010400" cy="502920"/>
          </a:xfrm>
        </p:spPr>
        <p:txBody>
          <a:bodyPr>
            <a:noAutofit/>
          </a:bodyPr>
          <a:lstStyle>
            <a:lvl1pPr algn="r">
              <a:defRPr sz="2400" b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7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CP Content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1295400"/>
            <a:ext cx="8458200" cy="518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4B134B1-9B24-41BA-8DD3-5AE89FC6959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81000" y="762000"/>
            <a:ext cx="8458200" cy="53340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idx="14"/>
          </p:nvPr>
        </p:nvSpPr>
        <p:spPr>
          <a:xfrm>
            <a:off x="2133600" y="102906"/>
            <a:ext cx="7010400" cy="502920"/>
          </a:xfrm>
        </p:spPr>
        <p:txBody>
          <a:bodyPr>
            <a:noAutofit/>
          </a:bodyPr>
          <a:lstStyle>
            <a:lvl1pPr algn="r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8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CP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1375374"/>
            <a:ext cx="8458200" cy="4034826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81000" y="685800"/>
            <a:ext cx="8458200" cy="609600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1000" y="5410200"/>
            <a:ext cx="84582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4B134B1-9B24-41BA-8DD3-5AE89FC695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idx="15"/>
          </p:nvPr>
        </p:nvSpPr>
        <p:spPr>
          <a:xfrm>
            <a:off x="2133600" y="102906"/>
            <a:ext cx="7010400" cy="502920"/>
          </a:xfrm>
        </p:spPr>
        <p:txBody>
          <a:bodyPr>
            <a:noAutofit/>
          </a:bodyPr>
          <a:lstStyle>
            <a:lvl1pPr algn="r">
              <a:defRPr sz="2400" b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5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CP New Desig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81000" y="685800"/>
            <a:ext cx="8458200" cy="609600"/>
          </a:xfrm>
          <a:ln w="19050"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1000" y="5867400"/>
            <a:ext cx="8458200" cy="533400"/>
          </a:xfrm>
          <a:ln w="22225" cmpd="sng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4B134B1-9B24-41BA-8DD3-5AE89FC695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85800" y="1371600"/>
            <a:ext cx="7924800" cy="457200"/>
          </a:xfrm>
        </p:spPr>
        <p:txBody>
          <a:bodyPr/>
          <a:lstStyle>
            <a:lvl1pPr marL="0" indent="0" algn="ctr">
              <a:buFontTx/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133600" y="102906"/>
            <a:ext cx="7010400" cy="502920"/>
          </a:xfrm>
        </p:spPr>
        <p:txBody>
          <a:bodyPr>
            <a:noAutofit/>
          </a:bodyPr>
          <a:lstStyle>
            <a:lvl1pPr algn="r">
              <a:defRPr sz="2400" b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3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CP New Desig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1000" y="5867400"/>
            <a:ext cx="8458200" cy="533400"/>
          </a:xfrm>
          <a:ln w="22225" cmpd="sng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4B134B1-9B24-41BA-8DD3-5AE89FC6959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600" y="102906"/>
            <a:ext cx="7010400" cy="502920"/>
          </a:xfrm>
        </p:spPr>
        <p:txBody>
          <a:bodyPr>
            <a:noAutofit/>
          </a:bodyPr>
          <a:lstStyle>
            <a:lvl1pPr algn="r">
              <a:defRPr sz="2400" b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1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CP Doubl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762001"/>
            <a:ext cx="4419600" cy="5715000"/>
          </a:xfrm>
        </p:spPr>
        <p:txBody>
          <a:bodyPr>
            <a:normAutofit/>
          </a:bodyPr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0" y="762000"/>
            <a:ext cx="4495800" cy="5715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4B134B1-9B24-41BA-8DD3-5AE89FC695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idx="14"/>
          </p:nvPr>
        </p:nvSpPr>
        <p:spPr>
          <a:xfrm>
            <a:off x="2133600" y="102906"/>
            <a:ext cx="7010400" cy="502920"/>
          </a:xfrm>
        </p:spPr>
        <p:txBody>
          <a:bodyPr>
            <a:noAutofit/>
          </a:bodyPr>
          <a:lstStyle>
            <a:lvl1pPr algn="r">
              <a:defRPr sz="2400" b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0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CP Financi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777876"/>
            <a:ext cx="4038600" cy="31242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2"/>
          </p:nvPr>
        </p:nvSpPr>
        <p:spPr>
          <a:xfrm>
            <a:off x="4724400" y="762001"/>
            <a:ext cx="4114800" cy="31242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3"/>
          </p:nvPr>
        </p:nvSpPr>
        <p:spPr>
          <a:xfrm>
            <a:off x="381000" y="4038600"/>
            <a:ext cx="8458200" cy="24384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4B134B1-9B24-41BA-8DD3-5AE89FC695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4"/>
          <p:cNvSpPr>
            <a:spLocks noGrp="1"/>
          </p:cNvSpPr>
          <p:nvPr>
            <p:ph type="title" idx="15"/>
          </p:nvPr>
        </p:nvSpPr>
        <p:spPr>
          <a:xfrm>
            <a:off x="2133600" y="102906"/>
            <a:ext cx="7010400" cy="502920"/>
          </a:xfrm>
        </p:spPr>
        <p:txBody>
          <a:bodyPr>
            <a:noAutofit/>
          </a:bodyPr>
          <a:lstStyle>
            <a:lvl1pPr algn="r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9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1817A32D-B13C-4429-9C25-1E4934DE3BE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1" descr="landscape-PPT-header-bkgd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 descr="Perceptron-2015-logo-PPT.png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152400"/>
            <a:ext cx="1920240" cy="39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583363"/>
            <a:ext cx="168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1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32" r:id="rId2"/>
    <p:sldLayoutId id="2147484133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Roles%20and%20Responsibilities.pdf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Questions%20for%20Whirlpool.doc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130CE3-4182-4049-838E-ABB2ACD96E8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Customer Kick Off</a:t>
            </a:r>
          </a:p>
          <a:p>
            <a:r>
              <a:rPr lang="en-US" dirty="0" smtClean="0"/>
              <a:t>06/16/2016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Whirlpool Amana Fridge Gap &amp; Flush and Badging Turnkey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64" y="1676400"/>
            <a:ext cx="5411272" cy="457827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34B1-9B24-41BA-8DD3-5AE89FC69595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762000"/>
            <a:ext cx="8458200" cy="685800"/>
          </a:xfrm>
        </p:spPr>
        <p:txBody>
          <a:bodyPr/>
          <a:lstStyle/>
          <a:p>
            <a:r>
              <a:rPr lang="en-US" dirty="0" smtClean="0"/>
              <a:t>Perceptron Cabinet Footprint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en-US" dirty="0"/>
              <a:t>System Layout and Process</a:t>
            </a:r>
          </a:p>
        </p:txBody>
      </p:sp>
    </p:spTree>
    <p:extLst>
      <p:ext uri="{BB962C8B-B14F-4D97-AF65-F5344CB8AC3E}">
        <p14:creationId xmlns:p14="http://schemas.microsoft.com/office/powerpoint/2010/main" val="275312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34B1-9B24-41BA-8DD3-5AE89FC69595}" type="slidenum">
              <a:rPr lang="en-US" smtClean="0"/>
              <a:t>11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USS Cabinet Footprint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en-US" dirty="0"/>
              <a:t>System Layout and Process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07" y="1318037"/>
            <a:ext cx="5380186" cy="5136325"/>
          </a:xfrm>
        </p:spPr>
      </p:pic>
    </p:spTree>
    <p:extLst>
      <p:ext uri="{BB962C8B-B14F-4D97-AF65-F5344CB8AC3E}">
        <p14:creationId xmlns:p14="http://schemas.microsoft.com/office/powerpoint/2010/main" val="97688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Barcode reader scans barcode sticker on fridge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PLC determines model, color, and ID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 travels down conveyer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 breaks trigger switch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Perceptron Station #1 (Process Check) measures door flushness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Perceptron sends flush in mm to PLC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PLC converts mm to turns for smart </a:t>
            </a:r>
            <a:r>
              <a:rPr lang="en-US" dirty="0" smtClean="0"/>
              <a:t>gun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PLC sends turns to smart gun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Part travels down conveyer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Operator uses smart gun to adjust door alignment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 travels down </a:t>
            </a:r>
            <a:r>
              <a:rPr lang="en-US" dirty="0" smtClean="0"/>
              <a:t>conveyer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Part breaks trigger switch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Perceptron Station #2 (Quality Check) measures multiple part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Perceptron sends quality bit alarm to PLC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PLC sends part quality status to Whirlpool database (if required)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Part is measured by badging system (USS)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Badging system sends PLC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926A1-C8ED-4AEB-95A6-80CDD5FC73AF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System Process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en-US" dirty="0" smtClean="0"/>
              <a:t>System Layout and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81637"/>
            <a:ext cx="2895600" cy="5475726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Nomenclature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French_Door_Top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French_Door_Bottom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French_Drawer_LH_Outter_1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French_Drawer_LH_Inner_1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French_Drawer_RH_Outter_1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French_Drawer_RH_Inner_1</a:t>
            </a:r>
          </a:p>
          <a:p>
            <a:pPr marL="0" indent="0">
              <a:buNone/>
            </a:pPr>
            <a:endParaRPr lang="en-US" sz="1600" u="sng" dirty="0" smtClean="0"/>
          </a:p>
          <a:p>
            <a:pPr marL="0" indent="0">
              <a:buNone/>
            </a:pPr>
            <a:r>
              <a:rPr lang="en-US" sz="1600" u="sng" dirty="0" smtClean="0"/>
              <a:t>Not Shown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1600" dirty="0" smtClean="0"/>
              <a:t>Top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1600" dirty="0" err="1"/>
              <a:t>Side_LH_Upper</a:t>
            </a:r>
            <a:endParaRPr lang="en-US" sz="1600" dirty="0"/>
          </a:p>
          <a:p>
            <a:pPr marL="457200" indent="-457200">
              <a:buFont typeface="+mj-lt"/>
              <a:buAutoNum type="arabicPeriod" startAt="7"/>
            </a:pPr>
            <a:r>
              <a:rPr lang="en-US" sz="1600" dirty="0" err="1"/>
              <a:t>Side_LH_Lower</a:t>
            </a:r>
            <a:endParaRPr lang="en-US" sz="1600" dirty="0"/>
          </a:p>
          <a:p>
            <a:pPr marL="457200" indent="-457200">
              <a:buFont typeface="+mj-lt"/>
              <a:buAutoNum type="arabicPeriod" startAt="7"/>
            </a:pPr>
            <a:r>
              <a:rPr lang="en-US" sz="1600" dirty="0" err="1" smtClean="0"/>
              <a:t>Side_RH_Upper</a:t>
            </a:r>
            <a:endParaRPr lang="en-US" sz="1600" dirty="0"/>
          </a:p>
          <a:p>
            <a:pPr marL="457200" indent="-457200">
              <a:buFont typeface="+mj-lt"/>
              <a:buAutoNum type="arabicPeriod" startAt="7"/>
            </a:pPr>
            <a:r>
              <a:rPr lang="en-US" sz="1600" dirty="0" err="1" smtClean="0"/>
              <a:t>Side_RH_Lower</a:t>
            </a:r>
            <a:endParaRPr lang="en-US" sz="1600" dirty="0"/>
          </a:p>
          <a:p>
            <a:pPr marL="457200" indent="-457200">
              <a:buFont typeface="+mj-lt"/>
              <a:buAutoNum type="arabicPeriod" startAt="7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134B1-9B24-41BA-8DD3-5AE89FC69595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en-US" sz="1800" dirty="0" smtClean="0"/>
              <a:t>3 Door Refrigerator Base Model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400" dirty="0" smtClean="0"/>
              <a:t>26/29, 3x, Bella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133600" y="1143000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990600" y="4419600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3352800" y="4419600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1828800" y="4419600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2438400" y="4419600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743200" y="1019889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3066269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6800" y="4787382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93498" y="4787383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791789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4600" y="4791789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133600" y="3450396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622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94827"/>
            <a:ext cx="2895600" cy="5849346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Nomenclature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French_Door_Top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French_Door_Bottom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French_Drawer_LH_Outter_2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French_Drawer_LH_Inner_2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French_Drawer_RH_Outter_2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French_Drawer_RH_Inner_2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Drawer_Drawer_LH_Outter</a:t>
            </a:r>
            <a:endParaRPr lang="en-US" sz="1600" dirty="0"/>
          </a:p>
          <a:p>
            <a:pPr marL="457200" indent="-457200">
              <a:buFont typeface="+mj-lt"/>
              <a:buAutoNum type="arabicPeriod" startAt="8"/>
            </a:pPr>
            <a:r>
              <a:rPr lang="en-US" sz="1600" dirty="0" err="1" smtClean="0"/>
              <a:t>Drawer_Drawer_RH_Outter</a:t>
            </a:r>
            <a:endParaRPr lang="en-US" sz="1600" dirty="0" smtClean="0"/>
          </a:p>
          <a:p>
            <a:pPr marL="0" indent="0">
              <a:buNone/>
            </a:pPr>
            <a:endParaRPr lang="en-US" sz="1600" u="sng" dirty="0" smtClean="0"/>
          </a:p>
          <a:p>
            <a:pPr marL="0" indent="0">
              <a:buNone/>
            </a:pPr>
            <a:r>
              <a:rPr lang="en-US" sz="1600" u="sng" dirty="0" smtClean="0"/>
              <a:t>Not Shown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1600" dirty="0" smtClean="0"/>
              <a:t>Top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1600" dirty="0" err="1"/>
              <a:t>Side_LH_Upper</a:t>
            </a:r>
            <a:endParaRPr lang="en-US" sz="1600" dirty="0"/>
          </a:p>
          <a:p>
            <a:pPr marL="457200" indent="-457200">
              <a:buFont typeface="+mj-lt"/>
              <a:buAutoNum type="arabicPeriod" startAt="9"/>
            </a:pPr>
            <a:r>
              <a:rPr lang="en-US" sz="1600" dirty="0" err="1"/>
              <a:t>Side_LH_Lower</a:t>
            </a:r>
            <a:endParaRPr lang="en-US" sz="1600" dirty="0"/>
          </a:p>
          <a:p>
            <a:pPr marL="457200" indent="-457200">
              <a:buFont typeface="+mj-lt"/>
              <a:buAutoNum type="arabicPeriod" startAt="9"/>
            </a:pPr>
            <a:r>
              <a:rPr lang="en-US" sz="1600" dirty="0" err="1" smtClean="0"/>
              <a:t>Side_RH_Upper</a:t>
            </a:r>
            <a:endParaRPr lang="en-US" sz="1600" dirty="0"/>
          </a:p>
          <a:p>
            <a:pPr marL="457200" indent="-457200">
              <a:buFont typeface="+mj-lt"/>
              <a:buAutoNum type="arabicPeriod" startAt="9"/>
            </a:pPr>
            <a:r>
              <a:rPr lang="en-US" sz="1600" dirty="0" err="1" smtClean="0"/>
              <a:t>Side_RH_Lower</a:t>
            </a:r>
            <a:endParaRPr lang="en-US" sz="1600" dirty="0"/>
          </a:p>
          <a:p>
            <a:pPr marL="457200" indent="-457200">
              <a:buFont typeface="+mj-lt"/>
              <a:buAutoNum type="arabicPeriod" startAt="9"/>
            </a:pPr>
            <a:endParaRPr lang="en-US" sz="18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134B1-9B24-41BA-8DD3-5AE89FC69595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en-US" sz="1800" dirty="0"/>
              <a:t>4</a:t>
            </a:r>
            <a:r>
              <a:rPr lang="en-US" sz="1800" dirty="0" smtClean="0"/>
              <a:t> Door Refrigerator Model</a:t>
            </a:r>
            <a:br>
              <a:rPr lang="en-US" sz="1800" dirty="0" smtClean="0"/>
            </a:br>
            <a:r>
              <a:rPr lang="en-US" sz="1400" dirty="0" smtClean="0"/>
              <a:t>Talladega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133600" y="961311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1066800" y="3661375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3276600" y="3661375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1828800" y="3661375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2438400" y="3661375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743200" y="838200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3106579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3000" y="3952957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93498" y="3952958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3957364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4600" y="3957364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rot="5400000">
            <a:off x="1066800" y="4495800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3276600" y="4495800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143000" y="4787382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2800" y="4791789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2133600" y="3450396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912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8" y="685800"/>
            <a:ext cx="3122564" cy="58674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Nomenclature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French_Door_Top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French_Door_Bottom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French_Drawer_LH_Outter_2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French_Drawer_LH_Inner_2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French_Drawer_RH_Outter_2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French_Drawer_RH_Inner_2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 smtClean="0"/>
              <a:t>Drawer_Drawer_LH_Outter</a:t>
            </a: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Drawer_Drawer_LH_Inner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Drawer_Drawer_RH_Outter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err="1"/>
              <a:t>Drawer_Drawer_RH_Inner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u="sng" dirty="0" smtClean="0"/>
              <a:t>Not Shown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 smtClean="0"/>
              <a:t>Top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 err="1" smtClean="0"/>
              <a:t>Side_LH_Upper</a:t>
            </a:r>
            <a:endParaRPr lang="en-US" sz="1600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 err="1" smtClean="0"/>
              <a:t>Side_LH_Lower</a:t>
            </a:r>
            <a:endParaRPr lang="en-US" sz="1600" dirty="0"/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 err="1" smtClean="0"/>
              <a:t>Side_RH_Upper</a:t>
            </a:r>
            <a:endParaRPr lang="en-US" sz="1600" dirty="0"/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 err="1" smtClean="0"/>
              <a:t>Side_RH_Lower</a:t>
            </a:r>
            <a:endParaRPr lang="en-US" sz="1600" dirty="0"/>
          </a:p>
          <a:p>
            <a:pPr marL="457200" indent="-457200">
              <a:buFont typeface="+mj-lt"/>
              <a:buAutoNum type="arabicPeriod" startAt="11"/>
            </a:pPr>
            <a:endParaRPr lang="en-US" sz="2000" dirty="0"/>
          </a:p>
          <a:p>
            <a:pPr marL="457200" indent="-457200">
              <a:buFont typeface="+mj-lt"/>
              <a:buAutoNum type="arabicPeriod" startAt="11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134B1-9B24-41BA-8DD3-5AE89FC69595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en-US" sz="1800" dirty="0" smtClean="0"/>
              <a:t>5 Door Refrigerator Model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1400" smtClean="0"/>
              <a:t>Cameo</a:t>
            </a:r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133600" y="961311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133600" y="3450396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838200" y="3648790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3429000" y="3648790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1828800" y="3648790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2438400" y="3648790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743200" y="838200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3048000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" y="3944779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93498" y="3940373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3944779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4600" y="3944779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rot="5400000">
            <a:off x="838200" y="4495800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3429000" y="4495800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914400" y="4782979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5200" y="4774351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rot="5400000">
            <a:off x="1828800" y="4486990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2438400" y="4486990"/>
            <a:ext cx="457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893498" y="4778573"/>
            <a:ext cx="304800" cy="24622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75682" y="4778573"/>
            <a:ext cx="381000" cy="25503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926A1-C8ED-4AEB-95A6-80CDD5FC73AF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Installation Timeline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44815"/>
            <a:ext cx="8458200" cy="4482770"/>
          </a:xfrm>
        </p:spPr>
      </p:pic>
    </p:spTree>
    <p:extLst>
      <p:ext uri="{BB962C8B-B14F-4D97-AF65-F5344CB8AC3E}">
        <p14:creationId xmlns:p14="http://schemas.microsoft.com/office/powerpoint/2010/main" val="6851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 action="ppaction://hlinkfile"/>
              </a:rPr>
              <a:t>Proposal Reference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926A1-C8ED-4AEB-95A6-80CDD5FC73AF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2286000"/>
            <a:ext cx="8458200" cy="91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Q&amp;A Session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4B134B1-9B24-41BA-8DD3-5AE89FC69595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33528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2" action="ppaction://hlinkfile"/>
              </a:rPr>
              <a:t>Questions for Whirlpool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806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Purpose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Project Scope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System Layout and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Quality Check Measurements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Installation Timeline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Roles and Responsibilities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Q&amp;A 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926A1-C8ED-4AEB-95A6-80CDD5FC73AF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Meeting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Field Check Design and System Layout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Kick Off Project with Whirlpool Amana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Plan Next Steps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926A1-C8ED-4AEB-95A6-80CDD5FC73AF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Station 1 &amp; 2 – MSS – Perceptron Content – Door Alignment / Confirmation Check / Gap &amp; Flush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6 </a:t>
            </a:r>
            <a:r>
              <a:rPr lang="en-US" sz="2000" dirty="0"/>
              <a:t>Models – 3 per station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16 </a:t>
            </a:r>
            <a:r>
              <a:rPr lang="en-US" sz="2000" dirty="0"/>
              <a:t>Checkpoints total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Door </a:t>
            </a:r>
            <a:r>
              <a:rPr lang="en-US" sz="1800" dirty="0"/>
              <a:t>Alignment – 1 Checkpoint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Door </a:t>
            </a:r>
            <a:r>
              <a:rPr lang="en-US" sz="1800" dirty="0"/>
              <a:t>Confirmation – 1 Checkpoint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Gap </a:t>
            </a:r>
            <a:r>
              <a:rPr lang="en-US" sz="1800" dirty="0"/>
              <a:t>and Flush – 14 Checkpoints across all models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4 </a:t>
            </a:r>
            <a:r>
              <a:rPr lang="en-US" sz="2000" dirty="0"/>
              <a:t>Relationships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Station </a:t>
            </a:r>
            <a:r>
              <a:rPr lang="en-US" sz="2400" dirty="0"/>
              <a:t>3 – Badging (Located in conjunction with Perceptron Station 2)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2 </a:t>
            </a:r>
            <a:r>
              <a:rPr lang="en-US" sz="2000" dirty="0"/>
              <a:t>Badging locations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12-14 </a:t>
            </a:r>
            <a:r>
              <a:rPr lang="en-US" sz="2000" dirty="0"/>
              <a:t>Badge variation </a:t>
            </a:r>
            <a:r>
              <a:rPr lang="en-US" sz="2000" dirty="0" smtClean="0"/>
              <a:t>total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926A1-C8ED-4AEB-95A6-80CDD5FC73AF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Perceptron’s Turnkey Solution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en-US" dirty="0" smtClean="0"/>
              <a:t>Project Scope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1295400"/>
            <a:ext cx="7848600" cy="51816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Access </a:t>
            </a:r>
            <a:r>
              <a:rPr lang="en-US" sz="2400" dirty="0"/>
              <a:t>to the Stations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Refrigerators </a:t>
            </a:r>
            <a:r>
              <a:rPr lang="en-US" sz="2400" dirty="0"/>
              <a:t>in Stations - all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Necessary </a:t>
            </a:r>
            <a:r>
              <a:rPr lang="en-US" sz="2400" dirty="0"/>
              <a:t>CAD and Tooling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Parts/Pallets repeatedly </a:t>
            </a:r>
            <a:r>
              <a:rPr lang="en-US" sz="2400" dirty="0"/>
              <a:t>located </a:t>
            </a:r>
            <a:r>
              <a:rPr lang="en-US" sz="2400" dirty="0" smtClean="0"/>
              <a:t>on </a:t>
            </a:r>
            <a:r>
              <a:rPr lang="en-US" sz="2400" dirty="0"/>
              <a:t>conveyor within +/- 0.5 inches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All </a:t>
            </a:r>
            <a:r>
              <a:rPr lang="en-US" sz="2400" dirty="0"/>
              <a:t>plastic removed from measurement </a:t>
            </a:r>
            <a:r>
              <a:rPr lang="en-US" sz="2400" dirty="0" smtClean="0"/>
              <a:t>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Resources to mount tunnel structures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926A1-C8ED-4AEB-95A6-80CDD5FC73AF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Amana Will Provide: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en-US" dirty="0"/>
              <a:t>Project Scope </a:t>
            </a:r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926A1-C8ED-4AEB-95A6-80CDD5FC73AF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System Layout and Process Overview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en-US" dirty="0" smtClean="0"/>
              <a:t>System Layout and Process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019770"/>
              </p:ext>
            </p:extLst>
          </p:nvPr>
        </p:nvGraphicFramePr>
        <p:xfrm>
          <a:off x="422719" y="2681288"/>
          <a:ext cx="8355363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4" imgW="5494072" imgH="1493424" progId="Excel.Sheet.12">
                  <p:embed/>
                </p:oleObj>
              </mc:Choice>
              <mc:Fallback>
                <p:oleObj name="Worksheet" r:id="rId4" imgW="5494072" imgH="14934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719" y="2681288"/>
                        <a:ext cx="8355363" cy="227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0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34B1-9B24-41BA-8DD3-5AE89FC69595}" type="slidenum">
              <a:rPr lang="en-US" smtClean="0"/>
              <a:t>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762000"/>
            <a:ext cx="8458200" cy="685800"/>
          </a:xfrm>
        </p:spPr>
        <p:txBody>
          <a:bodyPr/>
          <a:lstStyle/>
          <a:p>
            <a:r>
              <a:rPr lang="en-US" dirty="0" smtClean="0"/>
              <a:t>Perceptron Process Check Station Layout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en-US" dirty="0"/>
              <a:t>System Layout and Process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71" y="4304674"/>
            <a:ext cx="4115529" cy="183005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43100"/>
            <a:ext cx="3998233" cy="388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53" y="1447800"/>
            <a:ext cx="404464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1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34B1-9B24-41BA-8DD3-5AE89FC69595}" type="slidenum">
              <a:rPr lang="en-US" smtClean="0"/>
              <a:t>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762000"/>
            <a:ext cx="8458200" cy="685800"/>
          </a:xfrm>
        </p:spPr>
        <p:txBody>
          <a:bodyPr/>
          <a:lstStyle/>
          <a:p>
            <a:r>
              <a:rPr lang="en-US" dirty="0" smtClean="0"/>
              <a:t>Perceptron Quality Check Station Layout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en-US" dirty="0"/>
              <a:t>System Layout and Process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96738"/>
            <a:ext cx="3352800" cy="223178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3454408" cy="3422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2427186" cy="22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8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34B1-9B24-41BA-8DD3-5AE89FC69595}" type="slidenum">
              <a:rPr lang="en-US" smtClean="0"/>
              <a:t>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762000"/>
            <a:ext cx="8458200" cy="685800"/>
          </a:xfrm>
        </p:spPr>
        <p:txBody>
          <a:bodyPr/>
          <a:lstStyle/>
          <a:p>
            <a:r>
              <a:rPr lang="en-US" dirty="0" smtClean="0"/>
              <a:t>Perceptron Quality Check Station </a:t>
            </a:r>
            <a:r>
              <a:rPr lang="en-US" dirty="0" err="1" smtClean="0"/>
              <a:t>Iso</a:t>
            </a:r>
            <a:r>
              <a:rPr lang="en-US" dirty="0" smtClean="0"/>
              <a:t> View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en-US" dirty="0"/>
              <a:t>System Layout and Process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63" y="1295400"/>
            <a:ext cx="5608474" cy="5181600"/>
          </a:xfrm>
        </p:spPr>
      </p:pic>
    </p:spTree>
    <p:extLst>
      <p:ext uri="{BB962C8B-B14F-4D97-AF65-F5344CB8AC3E}">
        <p14:creationId xmlns:p14="http://schemas.microsoft.com/office/powerpoint/2010/main" val="413229991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ron-theme_12FEB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erceptron-theme_12FEB2015" id="{1CD81D2A-E250-42A1-9CED-4B36230A30E2}" vid="{23EC2009-EEFD-4630-B273-B0DC319E26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454</Words>
  <Application>Microsoft Office PowerPoint</Application>
  <PresentationFormat>On-screen Show (4:3)</PresentationFormat>
  <Paragraphs>163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Tahoma</vt:lpstr>
      <vt:lpstr>Times New Roman</vt:lpstr>
      <vt:lpstr>Perceptron-theme_12FEB2015</vt:lpstr>
      <vt:lpstr>Worksheet</vt:lpstr>
      <vt:lpstr>Whirlpool Amana Fridge Gap &amp; Flush and Badging Turnkey System</vt:lpstr>
      <vt:lpstr>PowerPoint Presentation</vt:lpstr>
      <vt:lpstr>PowerPoint Presentation</vt:lpstr>
      <vt:lpstr>Project Scope Review</vt:lpstr>
      <vt:lpstr>Project Scope Review</vt:lpstr>
      <vt:lpstr>System Layout and Process</vt:lpstr>
      <vt:lpstr>System Layout and Process</vt:lpstr>
      <vt:lpstr>System Layout and Process</vt:lpstr>
      <vt:lpstr>System Layout and Process</vt:lpstr>
      <vt:lpstr>System Layout and Process</vt:lpstr>
      <vt:lpstr>System Layout and Process</vt:lpstr>
      <vt:lpstr>System Layout and Process</vt:lpstr>
      <vt:lpstr>3 Door Refrigerator Base Model 26/29, 3x, Bella</vt:lpstr>
      <vt:lpstr>4 Door Refrigerator Model Talladega</vt:lpstr>
      <vt:lpstr>5 Door Refrigerator Model Cameo</vt:lpstr>
      <vt:lpstr>PowerPoint Presentation</vt:lpstr>
      <vt:lpstr>PowerPoint Presentation</vt:lpstr>
      <vt:lpstr>PowerPoint Presentation</vt:lpstr>
    </vt:vector>
  </TitlesOfParts>
  <Company>Perceptron,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Stifel 2015 Technology,  Internet and Media Conference</dc:title>
  <dc:creator>Karen Carper</dc:creator>
  <cp:lastModifiedBy>Johnathan DeMaggio</cp:lastModifiedBy>
  <cp:revision>90</cp:revision>
  <cp:lastPrinted>2015-02-03T14:59:41Z</cp:lastPrinted>
  <dcterms:created xsi:type="dcterms:W3CDTF">2015-02-11T15:54:56Z</dcterms:created>
  <dcterms:modified xsi:type="dcterms:W3CDTF">2016-06-17T17:25:14Z</dcterms:modified>
</cp:coreProperties>
</file>