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0" r:id="rId1"/>
  </p:sldMasterIdLst>
  <p:notesMasterIdLst>
    <p:notesMasterId r:id="rId23"/>
  </p:notesMasterIdLst>
  <p:handoutMasterIdLst>
    <p:handoutMasterId r:id="rId24"/>
  </p:handoutMasterIdLst>
  <p:sldIdLst>
    <p:sldId id="590" r:id="rId2"/>
    <p:sldId id="591" r:id="rId3"/>
    <p:sldId id="592" r:id="rId4"/>
    <p:sldId id="635" r:id="rId5"/>
    <p:sldId id="596" r:id="rId6"/>
    <p:sldId id="651" r:id="rId7"/>
    <p:sldId id="601" r:id="rId8"/>
    <p:sldId id="638" r:id="rId9"/>
    <p:sldId id="652" r:id="rId10"/>
    <p:sldId id="605" r:id="rId11"/>
    <p:sldId id="641" r:id="rId12"/>
    <p:sldId id="644" r:id="rId13"/>
    <p:sldId id="643" r:id="rId14"/>
    <p:sldId id="642" r:id="rId15"/>
    <p:sldId id="648" r:id="rId16"/>
    <p:sldId id="647" r:id="rId17"/>
    <p:sldId id="646" r:id="rId18"/>
    <p:sldId id="645" r:id="rId19"/>
    <p:sldId id="626" r:id="rId20"/>
    <p:sldId id="653" r:id="rId21"/>
    <p:sldId id="649" r:id="rId22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168" userDrawn="1">
          <p15:clr>
            <a:srgbClr val="A4A3A4"/>
          </p15:clr>
        </p15:guide>
        <p15:guide id="3" orient="horz" pos="3744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M. Armstrong" initials="JMA" lastIdx="1" clrIdx="0"/>
  <p:cmAuthor id="2" name="Mark Hoefing" initials="MH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269" autoAdjust="0"/>
  </p:normalViewPr>
  <p:slideViewPr>
    <p:cSldViewPr>
      <p:cViewPr varScale="1">
        <p:scale>
          <a:sx n="110" d="100"/>
          <a:sy n="110" d="100"/>
        </p:scale>
        <p:origin x="552" y="108"/>
      </p:cViewPr>
      <p:guideLst>
        <p:guide pos="7168"/>
        <p:guide orient="horz" pos="3744"/>
        <p:guide orient="horz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15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8382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14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1" y="3329942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326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Supplied By Chad Lako</a:t>
            </a:r>
          </a:p>
        </p:txBody>
      </p:sp>
    </p:spTree>
    <p:extLst>
      <p:ext uri="{BB962C8B-B14F-4D97-AF65-F5344CB8AC3E}">
        <p14:creationId xmlns:p14="http://schemas.microsoft.com/office/powerpoint/2010/main" val="320967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CP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87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CP Content wi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1295400"/>
            <a:ext cx="11277600" cy="518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8000" y="762000"/>
            <a:ext cx="11277600" cy="533400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idx="14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CP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1375374"/>
            <a:ext cx="11277600" cy="4034826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08000" y="685800"/>
            <a:ext cx="11277600" cy="609600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8000" y="5410200"/>
            <a:ext cx="11277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idx="15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5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CP New Desig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08000" y="685800"/>
            <a:ext cx="11277600" cy="609600"/>
          </a:xfrm>
          <a:ln w="19050"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8000" y="5867400"/>
            <a:ext cx="11277600" cy="533400"/>
          </a:xfrm>
          <a:ln w="22225" cmpd="sng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14400" y="1371600"/>
            <a:ext cx="10566400" cy="457200"/>
          </a:xfrm>
        </p:spPr>
        <p:txBody>
          <a:bodyPr/>
          <a:lstStyle>
            <a:lvl1pPr marL="0" indent="0" algn="ctr">
              <a:buFontTx/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3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CP New Desig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8000" y="5867400"/>
            <a:ext cx="11277600" cy="533400"/>
          </a:xfrm>
          <a:ln w="22225" cmpd="sng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1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CP Doub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03200" y="762001"/>
            <a:ext cx="5892800" cy="5715000"/>
          </a:xfrm>
        </p:spPr>
        <p:txBody>
          <a:bodyPr>
            <a:normAutofit/>
          </a:bodyPr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0" y="762000"/>
            <a:ext cx="5994400" cy="57150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idx="14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0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CP Financi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777876"/>
            <a:ext cx="5384800" cy="31242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2"/>
          </p:nvPr>
        </p:nvSpPr>
        <p:spPr>
          <a:xfrm>
            <a:off x="6299200" y="762001"/>
            <a:ext cx="5486400" cy="31242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3"/>
          </p:nvPr>
        </p:nvSpPr>
        <p:spPr>
          <a:xfrm>
            <a:off x="508000" y="4038600"/>
            <a:ext cx="11277600" cy="2438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4B134B1-9B24-41BA-8DD3-5AE89FC695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4"/>
          <p:cNvSpPr>
            <a:spLocks noGrp="1"/>
          </p:cNvSpPr>
          <p:nvPr>
            <p:ph type="title" idx="15"/>
          </p:nvPr>
        </p:nvSpPr>
        <p:spPr>
          <a:xfrm>
            <a:off x="2844800" y="102906"/>
            <a:ext cx="9347200" cy="502920"/>
          </a:xfrm>
        </p:spPr>
        <p:txBody>
          <a:bodyPr>
            <a:noAutofit/>
          </a:bodyPr>
          <a:lstStyle>
            <a:lvl1pPr algn="r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9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6769D-2B3A-454F-A1B3-3B74F97A07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44A8-3035-420B-8BB0-C4FF3023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" y="-145472"/>
            <a:ext cx="12190489" cy="514567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685800"/>
            <a:ext cx="11277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295400"/>
            <a:ext cx="1127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5532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532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817A32D-B13C-4429-9C25-1E4934DE3B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1863" y="6583364"/>
            <a:ext cx="1682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erceptron-2015-logo-PPT.png"/>
          <p:cNvPicPr>
            <a:picLocks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52400"/>
            <a:ext cx="1920240" cy="39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 txBox="1">
            <a:spLocks/>
          </p:cNvSpPr>
          <p:nvPr/>
        </p:nvSpPr>
        <p:spPr bwMode="auto">
          <a:xfrm>
            <a:off x="1828801" y="985857"/>
            <a:ext cx="8610600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0" u="none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4000" dirty="0">
                <a:solidFill>
                  <a:prstClr val="black"/>
                </a:solidFill>
              </a:rPr>
              <a:t>Minerva Plant Evaluation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 bwMode="auto">
          <a:xfrm>
            <a:off x="3048000" y="5410200"/>
            <a:ext cx="5821843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0" u="none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September 21</a:t>
            </a:r>
            <a:r>
              <a:rPr lang="en-US" sz="2800" baseline="30000" dirty="0">
                <a:solidFill>
                  <a:prstClr val="black"/>
                </a:solidFill>
              </a:rPr>
              <a:t>st</a:t>
            </a:r>
            <a:r>
              <a:rPr lang="en-US" sz="2800" dirty="0">
                <a:solidFill>
                  <a:prstClr val="black"/>
                </a:solidFill>
              </a:rPr>
              <a:t> – October 1</a:t>
            </a:r>
            <a:r>
              <a:rPr lang="en-US" sz="2800" baseline="30000" dirty="0">
                <a:solidFill>
                  <a:prstClr val="black"/>
                </a:solidFill>
              </a:rPr>
              <a:t>st</a:t>
            </a:r>
            <a:r>
              <a:rPr lang="en-US" sz="2800" dirty="0">
                <a:solidFill>
                  <a:prstClr val="black"/>
                </a:solidFill>
              </a:rPr>
              <a:t>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93741"/>
            <a:ext cx="4753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Evaluation – September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38" y="2094378"/>
            <a:ext cx="4477965" cy="23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9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679522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285 Cavities have been measured as of 1:33PM 9/30.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454464"/>
              </p:ext>
            </p:extLst>
          </p:nvPr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2836812"/>
            <a:ext cx="8020050" cy="39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9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74" y="2819400"/>
            <a:ext cx="7959726" cy="38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65" y="2828522"/>
            <a:ext cx="8093869" cy="39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14650"/>
            <a:ext cx="788992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62" y="2885818"/>
            <a:ext cx="7905875" cy="3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7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67025"/>
            <a:ext cx="796044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0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86707"/>
            <a:ext cx="7872413" cy="38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6" y="2876357"/>
            <a:ext cx="7957308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800" y="98353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Correlation Study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5800"/>
            <a:ext cx="6795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Parts run through Perceptron Station and CMM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All 3 Porcelain Colors were 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Correlation is between width distance across cavity opening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CMM feature locations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 Perceptron surface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Worst Correlation Coefficient at 0.956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Maximum Offset of only 0.128</a:t>
            </a: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38800" y="838200"/>
          <a:ext cx="5791200" cy="192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Perc Axis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CMM-Axis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CMM Mean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Correlation Coefficient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 Sigma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 Offset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632.971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-0.018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633.654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633.782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634.084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634.177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0.375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304800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23" y="2876550"/>
            <a:ext cx="8276644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17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2400" y="80740"/>
            <a:ext cx="798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Measurement Monitor Display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545068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Line Display – Cavity Widths</a:t>
            </a:r>
          </a:p>
        </p:txBody>
      </p:sp>
      <p:pic>
        <p:nvPicPr>
          <p:cNvPr id="12" name="Picture 2" descr="Helix Logo Red.png"/>
          <p:cNvPicPr>
            <a:picLocks noChangeAspect="1"/>
          </p:cNvPicPr>
          <p:nvPr/>
        </p:nvPicPr>
        <p:blipFill>
          <a:blip r:embed="rId2" cstate="print"/>
          <a:srcRect r="33180" b="-10001"/>
          <a:stretch>
            <a:fillRect/>
          </a:stretch>
        </p:blipFill>
        <p:spPr bwMode="auto">
          <a:xfrm>
            <a:off x="413188" y="3539287"/>
            <a:ext cx="1341089" cy="52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8" y="940481"/>
            <a:ext cx="12192000" cy="59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0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6932" y="537865"/>
            <a:ext cx="5654056" cy="130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r>
              <a:rPr lang="en-US" sz="2000" u="sng" dirty="0">
                <a:solidFill>
                  <a:prstClr val="black"/>
                </a:solidFill>
              </a:rPr>
              <a:t>Demonstration Objectives</a:t>
            </a:r>
          </a:p>
          <a:p>
            <a:endParaRPr lang="en-US" sz="2000" u="sng" dirty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</a:rPr>
              <a:t>Concept Design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 Confirm features to measure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 Confirm visual fixture scheme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Reference GD&amp;T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Reference Plant CMM fixture scheme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Confirm all parts can be measured in plant environment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Black/Gray/Blue porcelain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Metal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</a:rPr>
              <a:t>Physical Setup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Determine where to locate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Setup area scanners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Conduct Risk Assessment – </a:t>
            </a:r>
            <a:r>
              <a:rPr lang="en-US" sz="1400" dirty="0" err="1">
                <a:solidFill>
                  <a:prstClr val="black"/>
                </a:solidFill>
              </a:rPr>
              <a:t>Sundeep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Jaganath</a:t>
            </a:r>
            <a:endParaRPr lang="en-US" sz="1400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</a:rPr>
              <a:t>System Validation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Drift Check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CMM Correlation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Variation Reduction Analysis</a:t>
            </a: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pPr marL="800100" lvl="1" indent="-342900">
              <a:buAutoNum type="arabicPeriod" startAt="4"/>
            </a:pPr>
            <a:r>
              <a:rPr lang="en-US" sz="1400" dirty="0">
                <a:solidFill>
                  <a:prstClr val="black"/>
                </a:solidFill>
              </a:rPr>
              <a:t>Next Steps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General Notes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Proposed Solution</a:t>
            </a:r>
          </a:p>
          <a:p>
            <a:pPr lvl="3"/>
            <a:endParaRPr lang="en-US" sz="1400" dirty="0">
              <a:solidFill>
                <a:prstClr val="black"/>
              </a:solidFill>
            </a:endParaRPr>
          </a:p>
          <a:p>
            <a:pPr lvl="1"/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lvl="3"/>
            <a:endParaRPr lang="en-US" sz="1400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6505" y="76200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73" y="723862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39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8812" y="1060437"/>
            <a:ext cx="2844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Distance 6-sigma variation Pareto chart based on Data collected on 9/28/2015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6344"/>
            <a:ext cx="3132348" cy="3597213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578238" y="4225134"/>
            <a:ext cx="323895" cy="2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1293489" y="422212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125963" y="422212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78238" y="4801826"/>
            <a:ext cx="323895" cy="2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</a:t>
            </a: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1293489" y="4798812"/>
            <a:ext cx="323895" cy="2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C5</a:t>
            </a:r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2125963" y="479881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C8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06542" y="5609585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21794" y="5606571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C6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154268" y="5606571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C9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3347755" y="1752600"/>
            <a:ext cx="2559365" cy="2660127"/>
            <a:chOff x="2225737" y="784453"/>
            <a:chExt cx="2559365" cy="2660127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5737" y="784453"/>
              <a:ext cx="2559365" cy="2660127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2585696" y="2595193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19793" y="2388282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44724" y="2160048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338622" y="1706806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372719" y="1499895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397650" y="1271661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71821" y="2747593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905918" y="2540682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930849" y="2312448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267865" y="2964346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01962" y="2757435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326893" y="2529201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592831" y="1840286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26928" y="1633375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651859" y="1405141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15937" y="1992686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975895" y="1785775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010969" y="1557541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Wingdings" panose="05000000000000000000" pitchFamily="2" charset="2"/>
                </a:rPr>
                <a:t>l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3928853" y="4096600"/>
            <a:ext cx="423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C8</a:t>
            </a:r>
          </a:p>
          <a:p>
            <a:r>
              <a:rPr lang="en-US" b="1" dirty="0">
                <a:solidFill>
                  <a:srgbClr val="FF0000"/>
                </a:solidFill>
              </a:rPr>
              <a:t>C5</a:t>
            </a:r>
          </a:p>
          <a:p>
            <a:r>
              <a:rPr lang="en-US" b="1" dirty="0">
                <a:solidFill>
                  <a:srgbClr val="FF0000"/>
                </a:solidFill>
              </a:rPr>
              <a:t>C2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532809" y="3869589"/>
            <a:ext cx="423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C7</a:t>
            </a:r>
          </a:p>
          <a:p>
            <a:r>
              <a:rPr lang="en-US" b="1" dirty="0">
                <a:solidFill>
                  <a:srgbClr val="FFC000"/>
                </a:solidFill>
              </a:rPr>
              <a:t>C4</a:t>
            </a:r>
          </a:p>
          <a:p>
            <a:r>
              <a:rPr lang="en-US" b="1" dirty="0">
                <a:solidFill>
                  <a:srgbClr val="FF0000"/>
                </a:solidFill>
              </a:rPr>
              <a:t>C1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332827" y="4325998"/>
            <a:ext cx="423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C9</a:t>
            </a:r>
          </a:p>
          <a:p>
            <a:r>
              <a:rPr lang="en-US" b="1" dirty="0">
                <a:solidFill>
                  <a:srgbClr val="00B050"/>
                </a:solidFill>
              </a:rPr>
              <a:t>C6</a:t>
            </a:r>
          </a:p>
          <a:p>
            <a:r>
              <a:rPr lang="en-US" b="1" dirty="0">
                <a:solidFill>
                  <a:srgbClr val="00B050"/>
                </a:solidFill>
              </a:rPr>
              <a:t>C3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69" y="924531"/>
            <a:ext cx="5769322" cy="57693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328018" y="105145"/>
            <a:ext cx="778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Variation Reduction Analysis</a:t>
            </a:r>
          </a:p>
        </p:txBody>
      </p:sp>
    </p:spTree>
    <p:extLst>
      <p:ext uri="{BB962C8B-B14F-4D97-AF65-F5344CB8AC3E}">
        <p14:creationId xmlns:p14="http://schemas.microsoft.com/office/powerpoint/2010/main" val="162677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82200" y="105949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Next Steps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85800"/>
            <a:ext cx="5654056" cy="1197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General Notes: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100% In-Line Measurement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 Second Cycle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Model Mix Needs to be Identified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Minerva, </a:t>
            </a:r>
            <a:r>
              <a:rPr lang="en-US" sz="1400" dirty="0" err="1">
                <a:solidFill>
                  <a:prstClr val="black"/>
                </a:solidFill>
              </a:rPr>
              <a:t>Urso</a:t>
            </a:r>
            <a:r>
              <a:rPr lang="en-US" sz="1400" dirty="0">
                <a:solidFill>
                  <a:prstClr val="black"/>
                </a:solidFill>
              </a:rPr>
              <a:t>, Scott Line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Determines number of Required Stations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Possibility of Individual Part Identification (Barcode Scanner) in Future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Proposed Solution: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100% In-Line Automated Solution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 or 2 Stations depending on Model Mix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Servo Slide Solution(s)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4 Sensors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3 Positions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Located after Current Sensing Station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Sensing Station Requirements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Determine part on carrier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Confirm parts are located correctly on carriers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Information to be sent to PLC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Repair Loop to be moved after last Perceptron Station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Provide a list of Preferred Local Integrators</a:t>
            </a:r>
          </a:p>
          <a:p>
            <a:pPr lvl="3"/>
            <a:endParaRPr lang="en-US" sz="1400" dirty="0">
              <a:solidFill>
                <a:prstClr val="black"/>
              </a:solidFill>
            </a:endParaRPr>
          </a:p>
          <a:p>
            <a:pPr lvl="1"/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lvl="3"/>
            <a:endParaRPr lang="en-US" sz="1400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62000"/>
            <a:ext cx="3810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3715896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5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79791"/>
            <a:ext cx="5486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prstClr val="black"/>
                </a:solidFill>
              </a:rPr>
              <a:t>Details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b="1" dirty="0">
                <a:solidFill>
                  <a:prstClr val="black"/>
                </a:solidFill>
              </a:rPr>
              <a:t>Drift Check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Error Proofing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3 Measurement Locations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Model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30” Minerva Model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 21 Checkpoints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Datum A (3)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Datum B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Datum C (1)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Width Positions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2 Left/Right Front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2 Left/Right Middle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2 Left/Right Rear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5 Left/Right Front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5 Left/Right Middle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5 Left/Right Rear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7 Left/Right Front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7 Left/Right Middle (2)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Rail 7 Left/Right Rear (2)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9 Relationships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Cavity Widths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Front/Middle/Rear @ three rail positions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108317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Concept Design:  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6" y="594696"/>
            <a:ext cx="6746836" cy="60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1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0800" y="101220"/>
            <a:ext cx="512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Concept Design:   GD&amp;T Markup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11706"/>
            <a:ext cx="8763000" cy="6200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30" y="2209800"/>
            <a:ext cx="304800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General Capability Notes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The Cavity widths are measured at locations near the C1 through C9 Callouts.</a:t>
            </a:r>
          </a:p>
        </p:txBody>
      </p:sp>
    </p:spTree>
    <p:extLst>
      <p:ext uri="{BB962C8B-B14F-4D97-AF65-F5344CB8AC3E}">
        <p14:creationId xmlns:p14="http://schemas.microsoft.com/office/powerpoint/2010/main" val="355361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61" y="702907"/>
            <a:ext cx="6695039" cy="6034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108317"/>
            <a:ext cx="432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Concept Design:   Features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0568" y="5459258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3669" y="5726668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8576" y="5617379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3669" y="5972889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62462" y="2186666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351" y="1154012"/>
            <a:ext cx="328884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Whirlpool </a:t>
            </a:r>
            <a:r>
              <a:rPr lang="en-US" sz="2800" b="1" u="sng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Datums</a:t>
            </a:r>
            <a:endParaRPr lang="en-US" sz="2800" b="1" u="sng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A1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A2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A3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B1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B2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Datum C1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8816" y="3810000"/>
            <a:ext cx="3193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The Visual Fixture Scheme</a:t>
            </a:r>
          </a:p>
          <a:p>
            <a:pPr algn="ctr"/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has been confirmed to match that of the Minerva CMM.</a:t>
            </a:r>
          </a:p>
          <a:p>
            <a:pPr algn="ctr"/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0989" y="5972889"/>
            <a:ext cx="351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C1</a:t>
            </a:r>
          </a:p>
        </p:txBody>
      </p:sp>
    </p:spTree>
    <p:extLst>
      <p:ext uri="{BB962C8B-B14F-4D97-AF65-F5344CB8AC3E}">
        <p14:creationId xmlns:p14="http://schemas.microsoft.com/office/powerpoint/2010/main" val="76087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663" y="3516750"/>
            <a:ext cx="3632354" cy="3090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6" y="1438275"/>
            <a:ext cx="4095750" cy="4810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0569" y="452808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L1/L4/L7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2544" y="4599366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R1/R4/R7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7786" y="4749395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C1/C4/C7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54172" y="4718181"/>
            <a:ext cx="2774438" cy="3606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9484" y="526946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C2/C5/C8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41159" y="5177907"/>
            <a:ext cx="281238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00338" y="572666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C3/C6/C9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41159" y="5667859"/>
            <a:ext cx="2819337" cy="25795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0800" y="503056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L2/L5/L8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92544" y="504871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R2/R5/R8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92544" y="549806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R3/R6/R9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1933" y="54980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L3/L6/L9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64900" y="310373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400138" y="309970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488652" y="309970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C7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64900" y="387487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400138" y="387084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C5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488652" y="387084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C8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01910" y="495499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37148" y="495096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C6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525662" y="4950962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51339" y="5331037"/>
            <a:ext cx="568054" cy="588160"/>
            <a:chOff x="5130793" y="5157192"/>
            <a:chExt cx="1357852" cy="102191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5411924" y="5877272"/>
              <a:ext cx="823286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183753" y="5809772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427669" y="5157192"/>
              <a:ext cx="0" cy="7200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130793" y="521443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22503" y="5157009"/>
            <a:ext cx="1063897" cy="1091391"/>
            <a:chOff x="5415583" y="5556804"/>
            <a:chExt cx="1063897" cy="1091391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5415583" y="6346363"/>
              <a:ext cx="823286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87412" y="6278863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431328" y="5626283"/>
              <a:ext cx="0" cy="7200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470740" y="555680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432892" y="2708678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L1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12" y="791965"/>
            <a:ext cx="2268182" cy="235748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31248" y="2322731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L4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7418995" y="1789961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L7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07438" y="1280730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R1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697605" y="969648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R4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8076036" y="767257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R7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476627" y="24805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12706" y="2278965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33224" y="2119234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858557" y="1944223"/>
            <a:ext cx="752611" cy="289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7780613" y="2397057"/>
            <a:ext cx="768636" cy="38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830716" y="2636919"/>
            <a:ext cx="714425" cy="190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106772" y="1680595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49064" y="151473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198804" y="1327101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466207" y="977219"/>
            <a:ext cx="790606" cy="4453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8165986" y="1172038"/>
            <a:ext cx="1007948" cy="440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029905" y="1430772"/>
            <a:ext cx="1151155" cy="369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80506" y="544369"/>
            <a:ext cx="3914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C1: distance between L1 and R1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C4: distance between L4 and R4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C7: distance between L7 and R7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14574" y="257995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37167" y="2408556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782651" y="222817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925520" y="2709751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74799" y="250860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030253" y="2332176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302152" y="180501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361629" y="1598147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421106" y="142794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583827" y="168582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07621" y="1908473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655978" y="1505217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468367" y="2662199"/>
            <a:ext cx="399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L8</a:t>
            </a:r>
          </a:p>
          <a:p>
            <a:r>
              <a:rPr lang="en-US" b="1" dirty="0">
                <a:solidFill>
                  <a:srgbClr val="FF0000"/>
                </a:solidFill>
              </a:rPr>
              <a:t>L5</a:t>
            </a:r>
          </a:p>
          <a:p>
            <a:r>
              <a:rPr lang="en-US" b="1" dirty="0">
                <a:solidFill>
                  <a:srgbClr val="FF0000"/>
                </a:solidFill>
              </a:rPr>
              <a:t>L2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95962" y="2778083"/>
            <a:ext cx="399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L9</a:t>
            </a:r>
          </a:p>
          <a:p>
            <a:r>
              <a:rPr lang="en-US" b="1" dirty="0">
                <a:solidFill>
                  <a:srgbClr val="FF0000"/>
                </a:solidFill>
              </a:rPr>
              <a:t>L6</a:t>
            </a:r>
          </a:p>
          <a:p>
            <a:r>
              <a:rPr lang="en-US" b="1" dirty="0">
                <a:solidFill>
                  <a:srgbClr val="FF0000"/>
                </a:solidFill>
              </a:rPr>
              <a:t>L3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981418" y="1771625"/>
            <a:ext cx="431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R8</a:t>
            </a:r>
          </a:p>
          <a:p>
            <a:r>
              <a:rPr lang="en-US" b="1" dirty="0">
                <a:solidFill>
                  <a:srgbClr val="FF0000"/>
                </a:solidFill>
              </a:rPr>
              <a:t>R5</a:t>
            </a:r>
          </a:p>
          <a:p>
            <a:r>
              <a:rPr lang="en-US" b="1" dirty="0">
                <a:solidFill>
                  <a:srgbClr val="FF0000"/>
                </a:solidFill>
              </a:rPr>
              <a:t>R2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253368" y="1860768"/>
            <a:ext cx="431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R9</a:t>
            </a:r>
          </a:p>
          <a:p>
            <a:r>
              <a:rPr lang="en-US" b="1" dirty="0">
                <a:solidFill>
                  <a:srgbClr val="FF0000"/>
                </a:solidFill>
              </a:rPr>
              <a:t>R6</a:t>
            </a:r>
          </a:p>
          <a:p>
            <a:r>
              <a:rPr lang="en-US" b="1" dirty="0">
                <a:solidFill>
                  <a:srgbClr val="FF0000"/>
                </a:solidFill>
              </a:rPr>
              <a:t>R3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407569" y="100039"/>
            <a:ext cx="6659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Concept Design:   Measurement Locations</a:t>
            </a:r>
          </a:p>
        </p:txBody>
      </p:sp>
    </p:spTree>
    <p:extLst>
      <p:ext uri="{BB962C8B-B14F-4D97-AF65-F5344CB8AC3E}">
        <p14:creationId xmlns:p14="http://schemas.microsoft.com/office/powerpoint/2010/main" val="77365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96400" y="71735"/>
            <a:ext cx="244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Physical Setup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78939"/>
            <a:ext cx="7315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r>
              <a:rPr lang="en-US" sz="2000" u="sng" dirty="0">
                <a:solidFill>
                  <a:prstClr val="black"/>
                </a:solidFill>
              </a:rPr>
              <a:t>Physical Setup</a:t>
            </a:r>
            <a:endParaRPr lang="en-US" sz="1400" dirty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prstClr val="black"/>
                </a:solidFill>
              </a:rPr>
              <a:t>Fixed Locators handle all Parts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prstClr val="black"/>
                </a:solidFill>
              </a:rPr>
              <a:t>Area Scanner Volume Adjusted for Measurement Area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prstClr val="black"/>
                </a:solidFill>
              </a:rPr>
              <a:t>Risk Assessment </a:t>
            </a:r>
            <a:r>
              <a:rPr lang="en-US" sz="1200" dirty="0" err="1">
                <a:solidFill>
                  <a:prstClr val="black"/>
                </a:solidFill>
              </a:rPr>
              <a:t>Comducted</a:t>
            </a:r>
            <a:r>
              <a:rPr lang="en-US" sz="1200" dirty="0">
                <a:solidFill>
                  <a:prstClr val="black"/>
                </a:solidFill>
              </a:rPr>
              <a:t> – Sept. 22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(</a:t>
            </a:r>
            <a:r>
              <a:rPr lang="en-US" sz="1200" dirty="0" err="1">
                <a:solidFill>
                  <a:prstClr val="black"/>
                </a:solidFill>
              </a:rPr>
              <a:t>Sundeep</a:t>
            </a:r>
            <a:r>
              <a:rPr lang="en-US" sz="1200" dirty="0">
                <a:solidFill>
                  <a:prstClr val="black"/>
                </a:solidFill>
              </a:rPr>
              <a:t>  </a:t>
            </a:r>
            <a:r>
              <a:rPr lang="en-US" sz="1200" dirty="0" err="1">
                <a:solidFill>
                  <a:prstClr val="black"/>
                </a:solidFill>
              </a:rPr>
              <a:t>Jaganath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endParaRPr lang="en-US" sz="1200" i="1" dirty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prstClr val="black"/>
                </a:solidFill>
              </a:rPr>
              <a:t>Robot Paths &amp; Pendant Display Tested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Fanuc M-10iA 12 Robot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DCS Robot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Cycle Times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Fiducial Measurement ~ 8 seconds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Error Proofing ~ 14 seconds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Part Measurement ~ 102 seconds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prstClr val="black"/>
                </a:solidFill>
              </a:rPr>
              <a:t>Robot Cycling Speed at 50% </a:t>
            </a:r>
          </a:p>
          <a:p>
            <a:pPr lvl="2"/>
            <a:r>
              <a:rPr lang="en-US" sz="1200" i="1" dirty="0">
                <a:solidFill>
                  <a:prstClr val="black"/>
                </a:solidFill>
              </a:rPr>
              <a:t>     of Robot Maximum Speed due to Risk Assessment Report</a:t>
            </a:r>
            <a:r>
              <a:rPr lang="en-US" sz="1400" i="1" dirty="0">
                <a:solidFill>
                  <a:prstClr val="black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66" y="3972449"/>
            <a:ext cx="1949320" cy="2599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5" y="3545932"/>
            <a:ext cx="4135137" cy="310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9366" y="967489"/>
            <a:ext cx="19431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83" y="1339375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1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108317"/>
            <a:ext cx="541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Video:   Full Routine – Blue Cavity</a:t>
            </a:r>
          </a:p>
        </p:txBody>
      </p:sp>
      <p:pic>
        <p:nvPicPr>
          <p:cNvPr id="3" name="Full Rout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4960"/>
            <a:ext cx="11125200" cy="62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67400" y="98353"/>
            <a:ext cx="630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System Validation – Drift Check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78027" y="1143000"/>
            <a:ext cx="36874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sz="2000" u="sng" dirty="0">
                <a:solidFill>
                  <a:prstClr val="black"/>
                </a:solidFill>
              </a:rPr>
              <a:t>Results</a:t>
            </a:r>
          </a:p>
          <a:p>
            <a:pPr algn="ctr"/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233 Drift Check Cycles from 9/22 to 9/29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Range of .17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 couple flyers when system starts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Initial analysis is Robot Temperature Compensation is not needed.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dirty="0">
              <a:solidFill>
                <a:srgbClr val="00B050"/>
              </a:solidFill>
            </a:endParaRPr>
          </a:p>
          <a:p>
            <a:pPr lvl="1"/>
            <a:endParaRPr lang="en-US" sz="1400" i="1" dirty="0">
              <a:solidFill>
                <a:prstClr val="black"/>
              </a:solidFill>
            </a:endParaRPr>
          </a:p>
          <a:p>
            <a:pPr lvl="2"/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17002"/>
            <a:ext cx="8259442" cy="510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0916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ron-theme_12FEB20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erceptron-theme_12FEB2015" id="{1CD81D2A-E250-42A1-9CED-4B36230A30E2}" vid="{23EC2009-EEFD-4630-B273-B0DC319E26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3910</TotalTime>
  <Words>1829</Words>
  <Application>Microsoft Office PowerPoint</Application>
  <PresentationFormat>Widescreen</PresentationFormat>
  <Paragraphs>1067</Paragraphs>
  <Slides>21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Wingdings</vt:lpstr>
      <vt:lpstr>Perceptron-theme_12FEB2015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Perceptron,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Stifel 2015 Technology,  Internet and Media Conference</dc:title>
  <dc:creator>Craig Pritchard, Perceptron, Inc.</dc:creator>
  <cp:lastModifiedBy>Karen Carper</cp:lastModifiedBy>
  <cp:revision>177</cp:revision>
  <cp:lastPrinted>2015-02-03T14:59:41Z</cp:lastPrinted>
  <dcterms:created xsi:type="dcterms:W3CDTF">2015-02-11T15:54:56Z</dcterms:created>
  <dcterms:modified xsi:type="dcterms:W3CDTF">2020-02-07T20:48:29Z</dcterms:modified>
</cp:coreProperties>
</file>